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3"/>
  </p:notesMasterIdLst>
  <p:handoutMasterIdLst>
    <p:handoutMasterId r:id="rId14"/>
  </p:handoutMasterIdLst>
  <p:sldIdLst>
    <p:sldId id="379" r:id="rId6"/>
    <p:sldId id="446" r:id="rId7"/>
    <p:sldId id="447" r:id="rId8"/>
    <p:sldId id="448" r:id="rId9"/>
    <p:sldId id="380" r:id="rId10"/>
    <p:sldId id="449" r:id="rId11"/>
    <p:sldId id="450" r:id="rId12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C0099"/>
    <a:srgbClr val="00B0F0"/>
    <a:srgbClr val="CCDD44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>
        <p:scale>
          <a:sx n="100" d="100"/>
          <a:sy n="100" d="100"/>
        </p:scale>
        <p:origin x="852" y="21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29/10/2018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29/10/2018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5" name="Rectángulo 14"/>
          <p:cNvSpPr/>
          <p:nvPr/>
        </p:nvSpPr>
        <p:spPr>
          <a:xfrm>
            <a:off x="2376575" y="5649595"/>
            <a:ext cx="9512489" cy="384694"/>
          </a:xfrm>
          <a:prstGeom prst="rect">
            <a:avLst/>
          </a:prstGeom>
        </p:spPr>
        <p:txBody>
          <a:bodyPr wrap="square" lIns="76176" tIns="38087" rIns="76176" bIns="38087">
            <a:spAutoFit/>
          </a:bodyPr>
          <a:lstStyle/>
          <a:p>
            <a:pPr algn="r"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Propuesta de servicio para el apoyo en el proceso de transformación ágil</a:t>
            </a:r>
          </a:p>
        </p:txBody>
      </p:sp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1962027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Coach Ágil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Septiembre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31952"/>
              <a:ext cx="2070614" cy="1489737"/>
              <a:chOff x="1627682" y="10381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07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28 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822900" y="1515320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290183" y="4224719"/>
              <a:ext cx="2716530" cy="7531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sz="1200" spc="-5" dirty="0">
                  <a:latin typeface="Arial"/>
                  <a:cs typeface="Arial"/>
                </a:rPr>
                <a:t>Informe con el </a:t>
              </a:r>
              <a:r>
                <a:rPr sz="1200" spc="-10" dirty="0">
                  <a:latin typeface="Arial"/>
                  <a:cs typeface="Arial"/>
                </a:rPr>
                <a:t>resumen </a:t>
              </a:r>
              <a:r>
                <a:rPr sz="1200" spc="-5" dirty="0">
                  <a:latin typeface="Arial"/>
                  <a:cs typeface="Arial"/>
                </a:rPr>
                <a:t>del </a:t>
              </a:r>
              <a:r>
                <a:rPr sz="1200" spc="-10" dirty="0">
                  <a:latin typeface="Arial"/>
                  <a:cs typeface="Arial"/>
                </a:rPr>
                <a:t>trabajo  </a:t>
              </a:r>
              <a:r>
                <a:rPr sz="1200" spc="-5" dirty="0">
                  <a:latin typeface="Arial"/>
                  <a:cs typeface="Arial"/>
                </a:rPr>
                <a:t>realizado, avances </a:t>
              </a:r>
              <a:r>
                <a:rPr sz="1200" dirty="0">
                  <a:latin typeface="Arial"/>
                  <a:cs typeface="Arial"/>
                </a:rPr>
                <a:t>y </a:t>
              </a:r>
              <a:r>
                <a:rPr sz="1200" spc="-5" dirty="0">
                  <a:latin typeface="Arial"/>
                  <a:cs typeface="Arial"/>
                </a:rPr>
                <a:t>recomendaciones  para continuidad de la</a:t>
              </a:r>
              <a:r>
                <a:rPr sz="1200" spc="-75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transformación.</a:t>
              </a: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priorizados en madures sobre marco de trabajo </a:t>
              </a:r>
              <a:r>
                <a:rPr lang="es-ES" sz="1200" spc="-5" dirty="0" err="1">
                  <a:latin typeface="Arial"/>
                  <a:cs typeface="Arial"/>
                </a:rPr>
                <a:t>SAfe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10" y="2125979"/>
            <a:ext cx="4240148" cy="1220726"/>
            <a:chOff x="1345310" y="2125979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125979"/>
              <a:ext cx="3307079" cy="1140460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743961" y="2309621"/>
              <a:ext cx="2716530" cy="5631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de principios ágiles, </a:t>
              </a:r>
              <a:r>
                <a:rPr lang="es-ES" sz="1200" spc="-5" dirty="0" err="1">
                  <a:latin typeface="Arial"/>
                  <a:cs typeface="Arial"/>
                </a:rPr>
                <a:t>metológico</a:t>
              </a:r>
              <a:r>
                <a:rPr lang="es-ES" sz="1200" spc="-5" dirty="0">
                  <a:latin typeface="Arial"/>
                  <a:cs typeface="Arial"/>
                </a:rPr>
                <a:t> marco </a:t>
              </a:r>
              <a:r>
                <a:rPr lang="es-ES" sz="1200" spc="-5" dirty="0" err="1">
                  <a:latin typeface="Arial"/>
                  <a:cs typeface="Arial"/>
                </a:rPr>
                <a:t>SAfe</a:t>
              </a:r>
              <a:r>
                <a:rPr lang="es-ES" sz="1200" spc="-5" dirty="0">
                  <a:latin typeface="Arial"/>
                  <a:cs typeface="Arial"/>
                </a:rPr>
                <a:t>	 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142744"/>
              <a:ext cx="1203961" cy="120396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4B989D3-4254-4B7F-8054-559B7D940E0E}"/>
              </a:ext>
            </a:extLst>
          </p:cNvPr>
          <p:cNvGrpSpPr/>
          <p:nvPr/>
        </p:nvGrpSpPr>
        <p:grpSpPr>
          <a:xfrm>
            <a:off x="5981222" y="2125979"/>
            <a:ext cx="4160997" cy="1203960"/>
            <a:chOff x="5981222" y="2125979"/>
            <a:chExt cx="4160997" cy="120396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46456158-1B71-4BD5-9957-99F0C67604D4}"/>
                </a:ext>
              </a:extLst>
            </p:cNvPr>
            <p:cNvSpPr/>
            <p:nvPr/>
          </p:nvSpPr>
          <p:spPr>
            <a:xfrm>
              <a:off x="6835140" y="2142744"/>
              <a:ext cx="3307079" cy="1138555"/>
            </a:xfrm>
            <a:custGeom>
              <a:avLst/>
              <a:gdLst/>
              <a:ahLst/>
              <a:cxnLst/>
              <a:rect l="l" t="t" r="r" b="b"/>
              <a:pathLst>
                <a:path w="3307079" h="1138554">
                  <a:moveTo>
                    <a:pt x="0" y="1138427"/>
                  </a:moveTo>
                  <a:lnTo>
                    <a:pt x="3307079" y="1138427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749749FD-6659-4BE5-80DA-DA265ED369F4}"/>
                </a:ext>
              </a:extLst>
            </p:cNvPr>
            <p:cNvSpPr txBox="1"/>
            <p:nvPr/>
          </p:nvSpPr>
          <p:spPr>
            <a:xfrm>
              <a:off x="7236079" y="2258314"/>
              <a:ext cx="2804214" cy="7053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spc="-5" dirty="0">
                  <a:latin typeface="Arial"/>
                  <a:cs typeface="Arial"/>
                </a:rPr>
                <a:t>Impedimentos</a:t>
              </a:r>
              <a:endParaRPr sz="1200" dirty="0">
                <a:latin typeface="Arial"/>
                <a:cs typeface="Arial"/>
              </a:endParaRPr>
            </a:p>
            <a:p>
              <a:pPr marR="904875" algn="just">
                <a:lnSpc>
                  <a:spcPct val="100000"/>
                </a:lnSpc>
                <a:spcBef>
                  <a:spcPts val="5"/>
                </a:spcBef>
              </a:pPr>
              <a:r>
                <a:rPr lang="es-ES" sz="1100" spc="-5" dirty="0">
                  <a:latin typeface="Arial"/>
                  <a:cs typeface="Arial"/>
                </a:rPr>
                <a:t>Mediante metodología de mejora continua “Toyota Kata”, se 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DA76758-44CC-4120-8C4F-11E2F3534B68}"/>
                </a:ext>
              </a:extLst>
            </p:cNvPr>
            <p:cNvSpPr/>
            <p:nvPr/>
          </p:nvSpPr>
          <p:spPr>
            <a:xfrm>
              <a:off x="5981222" y="2125979"/>
              <a:ext cx="1205484" cy="12039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7F914A2-8A02-43B0-94E9-9386CFE3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469" y="2318526"/>
              <a:ext cx="786989" cy="78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276CC59-D49F-4958-B339-EFFB18728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62312"/>
              </p:ext>
            </p:extLst>
          </p:nvPr>
        </p:nvGraphicFramePr>
        <p:xfrm>
          <a:off x="893445" y="1929925"/>
          <a:ext cx="5791200" cy="1600200"/>
        </p:xfrm>
        <a:graphic>
          <a:graphicData uri="http://schemas.openxmlformats.org/drawingml/2006/table">
            <a:tbl>
              <a:tblPr/>
              <a:tblGrid>
                <a:gridCol w="2586546">
                  <a:extLst>
                    <a:ext uri="{9D8B030D-6E8A-4147-A177-3AD203B41FA5}">
                      <a16:colId xmlns:a16="http://schemas.microsoft.com/office/drawing/2014/main" val="4127283631"/>
                    </a:ext>
                  </a:extLst>
                </a:gridCol>
                <a:gridCol w="408902">
                  <a:extLst>
                    <a:ext uri="{9D8B030D-6E8A-4147-A177-3AD203B41FA5}">
                      <a16:colId xmlns:a16="http://schemas.microsoft.com/office/drawing/2014/main" val="301107532"/>
                    </a:ext>
                  </a:extLst>
                </a:gridCol>
                <a:gridCol w="361356">
                  <a:extLst>
                    <a:ext uri="{9D8B030D-6E8A-4147-A177-3AD203B41FA5}">
                      <a16:colId xmlns:a16="http://schemas.microsoft.com/office/drawing/2014/main" val="2655910355"/>
                    </a:ext>
                  </a:extLst>
                </a:gridCol>
                <a:gridCol w="332828">
                  <a:extLst>
                    <a:ext uri="{9D8B030D-6E8A-4147-A177-3AD203B41FA5}">
                      <a16:colId xmlns:a16="http://schemas.microsoft.com/office/drawing/2014/main" val="1719591139"/>
                    </a:ext>
                  </a:extLst>
                </a:gridCol>
                <a:gridCol w="266262">
                  <a:extLst>
                    <a:ext uri="{9D8B030D-6E8A-4147-A177-3AD203B41FA5}">
                      <a16:colId xmlns:a16="http://schemas.microsoft.com/office/drawing/2014/main" val="278868789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1571564275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3224013346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2938903820"/>
                    </a:ext>
                  </a:extLst>
                </a:gridCol>
                <a:gridCol w="370865">
                  <a:extLst>
                    <a:ext uri="{9D8B030D-6E8A-4147-A177-3AD203B41FA5}">
                      <a16:colId xmlns:a16="http://schemas.microsoft.com/office/drawing/2014/main" val="3264684844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303513361"/>
                    </a:ext>
                  </a:extLst>
                </a:gridCol>
                <a:gridCol w="285281">
                  <a:extLst>
                    <a:ext uri="{9D8B030D-6E8A-4147-A177-3AD203B41FA5}">
                      <a16:colId xmlns:a16="http://schemas.microsoft.com/office/drawing/2014/main" val="293905023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824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8260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Be Agile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050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Cultura Ágil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2997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Product Owner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1303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Safe - Scrum Master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64494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5283377" y="1252668"/>
            <a:ext cx="1315149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49%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5283377" y="1573898"/>
            <a:ext cx="15317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332757" y="1171575"/>
            <a:ext cx="1770036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 Mi data Al día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3966779" y="1520488"/>
            <a:ext cx="1136850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 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476112" y="3719716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5286686" y="3812258"/>
            <a:ext cx="1219378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44%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5283378" y="1923963"/>
            <a:ext cx="14174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52%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5283378" y="2850377"/>
            <a:ext cx="14174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51%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5283378" y="3169987"/>
            <a:ext cx="13666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50%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5283378" y="3499879"/>
            <a:ext cx="15317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57%</a:t>
            </a:r>
          </a:p>
        </p:txBody>
      </p:sp>
      <p:sp>
        <p:nvSpPr>
          <p:cNvPr id="37" name="Proceso alternativo 36"/>
          <p:cNvSpPr/>
          <p:nvPr/>
        </p:nvSpPr>
        <p:spPr>
          <a:xfrm>
            <a:off x="5283378" y="2534551"/>
            <a:ext cx="1031034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38%</a:t>
            </a:r>
          </a:p>
        </p:txBody>
      </p:sp>
      <p:sp>
        <p:nvSpPr>
          <p:cNvPr id="38" name="Proceso alternativo 37"/>
          <p:cNvSpPr/>
          <p:nvPr/>
        </p:nvSpPr>
        <p:spPr>
          <a:xfrm>
            <a:off x="5302753" y="2227647"/>
            <a:ext cx="520703" cy="252789"/>
          </a:xfrm>
          <a:prstGeom prst="flowChartAlternateProcess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?%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5283375" y="4156992"/>
            <a:ext cx="1031037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38%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5283377" y="4485061"/>
            <a:ext cx="14682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54%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5283377" y="4815082"/>
            <a:ext cx="1807057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65%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5283378" y="546187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5283377" y="5135924"/>
            <a:ext cx="14682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55%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5283375" y="576276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cxnSp>
        <p:nvCxnSpPr>
          <p:cNvPr id="54" name="Conector recto 53"/>
          <p:cNvCxnSpPr/>
          <p:nvPr/>
        </p:nvCxnSpPr>
        <p:spPr>
          <a:xfrm>
            <a:off x="5224982" y="1178971"/>
            <a:ext cx="0" cy="5036747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3955687" y="1849847"/>
            <a:ext cx="118731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 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2592426" y="2488210"/>
            <a:ext cx="251036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 Validador de Ingreso</a:t>
            </a:r>
            <a:r>
              <a:rPr lang="es-CO" sz="1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3586031" y="2798281"/>
            <a:ext cx="1516762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6. 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693101" y="3114541"/>
            <a:ext cx="1405321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7. </a:t>
            </a:r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Ebyington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4290586" y="3422020"/>
            <a:ext cx="813043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8. APP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0" name="Rectángulo 59"/>
          <p:cNvSpPr/>
          <p:nvPr/>
        </p:nvSpPr>
        <p:spPr>
          <a:xfrm>
            <a:off x="3010704" y="2148519"/>
            <a:ext cx="2149511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No bancarizado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3542994" y="4057790"/>
            <a:ext cx="1551105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10. 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4156022" y="4409781"/>
            <a:ext cx="93807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11. 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4069973" y="4773661"/>
            <a:ext cx="1011815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12. SGID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4195200" y="5125652"/>
            <a:ext cx="87876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13. 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3800" y="5481173"/>
            <a:ext cx="2030299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14. 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3484308" y="5788045"/>
            <a:ext cx="1591782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15. 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Estados de los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8412815" y="1674950"/>
            <a:ext cx="2148114" cy="2591947"/>
            <a:chOff x="783772" y="2193439"/>
            <a:chExt cx="2148114" cy="259194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3200" b="1" dirty="0"/>
                  <a:t>44%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1311691" y="4323721"/>
              <a:ext cx="1186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General</a:t>
              </a:r>
              <a:endParaRPr lang="es-CO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sp>
        <p:nvSpPr>
          <p:cNvPr id="4" name="Proceso alternativo 16">
            <a:extLst>
              <a:ext uri="{FF2B5EF4-FFF2-40B4-BE49-F238E27FC236}">
                <a16:creationId xmlns:a16="http://schemas.microsoft.com/office/drawing/2014/main" id="{1E083483-A0B8-4A4E-894D-24E1EE2E445D}"/>
              </a:ext>
            </a:extLst>
          </p:cNvPr>
          <p:cNvSpPr/>
          <p:nvPr/>
        </p:nvSpPr>
        <p:spPr>
          <a:xfrm>
            <a:off x="5974985" y="2136641"/>
            <a:ext cx="1315149" cy="39030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/>
              <a:t>49%</a:t>
            </a:r>
          </a:p>
        </p:txBody>
      </p:sp>
      <p:sp>
        <p:nvSpPr>
          <p:cNvPr id="5" name="Proceso alternativo 21">
            <a:extLst>
              <a:ext uri="{FF2B5EF4-FFF2-40B4-BE49-F238E27FC236}">
                <a16:creationId xmlns:a16="http://schemas.microsoft.com/office/drawing/2014/main" id="{4D6B28E5-A500-47D1-A230-E8270D96E4D5}"/>
              </a:ext>
            </a:extLst>
          </p:cNvPr>
          <p:cNvSpPr/>
          <p:nvPr/>
        </p:nvSpPr>
        <p:spPr>
          <a:xfrm>
            <a:off x="5974987" y="2737640"/>
            <a:ext cx="1531793" cy="39030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/>
              <a:t>58%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D7212F2-81DA-4EF1-8CE3-E3790C152858}"/>
              </a:ext>
            </a:extLst>
          </p:cNvPr>
          <p:cNvSpPr/>
          <p:nvPr/>
        </p:nvSpPr>
        <p:spPr>
          <a:xfrm>
            <a:off x="2817498" y="2065277"/>
            <a:ext cx="30361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 Mi data Al día</a:t>
            </a:r>
            <a:endParaRPr lang="es-CO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3FE1D99-B529-4E6B-BD6E-79D0ADE37B85}"/>
              </a:ext>
            </a:extLst>
          </p:cNvPr>
          <p:cNvSpPr/>
          <p:nvPr/>
        </p:nvSpPr>
        <p:spPr>
          <a:xfrm>
            <a:off x="2756404" y="2666274"/>
            <a:ext cx="30361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 Decisor</a:t>
            </a:r>
            <a:endParaRPr lang="es-CO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8" name="Proceso alternativo 31">
            <a:extLst>
              <a:ext uri="{FF2B5EF4-FFF2-40B4-BE49-F238E27FC236}">
                <a16:creationId xmlns:a16="http://schemas.microsoft.com/office/drawing/2014/main" id="{57CA7693-713F-45C4-859C-B51098E79961}"/>
              </a:ext>
            </a:extLst>
          </p:cNvPr>
          <p:cNvSpPr/>
          <p:nvPr/>
        </p:nvSpPr>
        <p:spPr>
          <a:xfrm>
            <a:off x="5974985" y="3327762"/>
            <a:ext cx="1417492" cy="35931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dirty="0"/>
              <a:t>52%</a:t>
            </a:r>
          </a:p>
        </p:txBody>
      </p:sp>
      <p:sp>
        <p:nvSpPr>
          <p:cNvPr id="9" name="Proceso alternativo 37">
            <a:extLst>
              <a:ext uri="{FF2B5EF4-FFF2-40B4-BE49-F238E27FC236}">
                <a16:creationId xmlns:a16="http://schemas.microsoft.com/office/drawing/2014/main" id="{AE9865E9-7EF8-43CD-8307-23376E37B96A}"/>
              </a:ext>
            </a:extLst>
          </p:cNvPr>
          <p:cNvSpPr/>
          <p:nvPr/>
        </p:nvSpPr>
        <p:spPr>
          <a:xfrm>
            <a:off x="5994037" y="3958239"/>
            <a:ext cx="520703" cy="359319"/>
          </a:xfrm>
          <a:prstGeom prst="flowChartAlternateProcess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?%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47573DA-FED5-48BD-89A3-5DFCA174BEBB}"/>
              </a:ext>
            </a:extLst>
          </p:cNvPr>
          <p:cNvSpPr/>
          <p:nvPr/>
        </p:nvSpPr>
        <p:spPr>
          <a:xfrm>
            <a:off x="2756404" y="3267271"/>
            <a:ext cx="30361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 Seguros</a:t>
            </a:r>
            <a:endParaRPr lang="es-CO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CD6A12C-4938-4F9B-A125-8B66B7B3E70F}"/>
              </a:ext>
            </a:extLst>
          </p:cNvPr>
          <p:cNvSpPr/>
          <p:nvPr/>
        </p:nvSpPr>
        <p:spPr>
          <a:xfrm>
            <a:off x="2786951" y="3860529"/>
            <a:ext cx="303613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No bancarizado</a:t>
            </a:r>
            <a:endParaRPr lang="es-CO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524B0D47-D9AC-4BCD-BD2F-19FCAF74B923}"/>
              </a:ext>
            </a:extLst>
          </p:cNvPr>
          <p:cNvCxnSpPr>
            <a:cxnSpLocks/>
          </p:cNvCxnSpPr>
          <p:nvPr/>
        </p:nvCxnSpPr>
        <p:spPr>
          <a:xfrm>
            <a:off x="5853632" y="1841333"/>
            <a:ext cx="0" cy="3069179"/>
          </a:xfrm>
          <a:prstGeom prst="line">
            <a:avLst/>
          </a:prstGeom>
          <a:ln w="5715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o alternativo 43">
            <a:extLst>
              <a:ext uri="{FF2B5EF4-FFF2-40B4-BE49-F238E27FC236}">
                <a16:creationId xmlns:a16="http://schemas.microsoft.com/office/drawing/2014/main" id="{EB684FCE-2E21-4A5C-94C7-F08CE7A54268}"/>
              </a:ext>
            </a:extLst>
          </p:cNvPr>
          <p:cNvSpPr/>
          <p:nvPr/>
        </p:nvSpPr>
        <p:spPr>
          <a:xfrm>
            <a:off x="997259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16" name="Proceso alternativo 44">
            <a:extLst>
              <a:ext uri="{FF2B5EF4-FFF2-40B4-BE49-F238E27FC236}">
                <a16:creationId xmlns:a16="http://schemas.microsoft.com/office/drawing/2014/main" id="{42042536-B93C-4B39-ACCF-75BC44B647AB}"/>
              </a:ext>
            </a:extLst>
          </p:cNvPr>
          <p:cNvSpPr/>
          <p:nvPr/>
        </p:nvSpPr>
        <p:spPr>
          <a:xfrm>
            <a:off x="997259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17" name="Proceso alternativo 45">
            <a:extLst>
              <a:ext uri="{FF2B5EF4-FFF2-40B4-BE49-F238E27FC236}">
                <a16:creationId xmlns:a16="http://schemas.microsoft.com/office/drawing/2014/main" id="{BE52B0E6-F417-4AB9-9FDC-FD60BF9F1230}"/>
              </a:ext>
            </a:extLst>
          </p:cNvPr>
          <p:cNvSpPr/>
          <p:nvPr/>
        </p:nvSpPr>
        <p:spPr>
          <a:xfrm>
            <a:off x="997259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Backlog Equipos</a:t>
            </a:r>
            <a:endParaRPr lang="es-CO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D0AA890-4F81-4151-B39B-B18FF909EB93}"/>
              </a:ext>
            </a:extLst>
          </p:cNvPr>
          <p:cNvGraphicFramePr>
            <a:graphicFrameLocks noGrp="1"/>
          </p:cNvGraphicFramePr>
          <p:nvPr/>
        </p:nvGraphicFramePr>
        <p:xfrm>
          <a:off x="3136900" y="2667000"/>
          <a:ext cx="5918200" cy="1524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8200">
                  <a:extLst>
                    <a:ext uri="{9D8B030D-6E8A-4147-A177-3AD203B41FA5}">
                      <a16:colId xmlns:a16="http://schemas.microsoft.com/office/drawing/2014/main" val="366198255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acompañamiento metodologico Celula Mi data al dia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02986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acompañamiento metodologico Celula 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6341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acompañamiento metodologico Celula Seguros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2634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acompañamiento metodologico Celula No Bancalizados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37804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Tablero de Kata celula Mi data al dia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37893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Tablero de Kata celula 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146223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>
                          <a:effectLst/>
                        </a:rPr>
                        <a:t>Tablero de Kata celula Seguros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28106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u="none" strike="noStrike" dirty="0">
                          <a:effectLst/>
                        </a:rPr>
                        <a:t>Tablero de kata </a:t>
                      </a:r>
                      <a:r>
                        <a:rPr lang="es-CO" sz="1100" u="none" strike="noStrike" dirty="0" err="1">
                          <a:effectLst/>
                        </a:rPr>
                        <a:t>Celula</a:t>
                      </a:r>
                      <a:r>
                        <a:rPr lang="es-CO" sz="1100" u="none" strike="noStrike" dirty="0">
                          <a:effectLst/>
                        </a:rPr>
                        <a:t> No </a:t>
                      </a:r>
                      <a:r>
                        <a:rPr lang="es-CO" sz="1100" u="none" strike="noStrike" dirty="0" err="1">
                          <a:effectLst/>
                        </a:rPr>
                        <a:t>Bancalizados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8043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17559</TotalTime>
  <Words>318</Words>
  <Application>Microsoft Office PowerPoint</Application>
  <PresentationFormat>Panorámica</PresentationFormat>
  <Paragraphs>162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6" baseType="lpstr"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 Estados de los Equipos</vt:lpstr>
      <vt:lpstr> Priorización de Equipos</vt:lpstr>
      <vt:lpstr> Backlog Equipos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444</cp:revision>
  <cp:lastPrinted>2018-05-14T12:53:52Z</cp:lastPrinted>
  <dcterms:created xsi:type="dcterms:W3CDTF">2017-11-17T14:24:31Z</dcterms:created>
  <dcterms:modified xsi:type="dcterms:W3CDTF">2018-10-30T03:37:53Z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